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312" r:id="rId3"/>
    <p:sldId id="313" r:id="rId4"/>
    <p:sldId id="315" r:id="rId5"/>
    <p:sldId id="314" r:id="rId6"/>
    <p:sldId id="311" r:id="rId7"/>
    <p:sldId id="276" r:id="rId8"/>
    <p:sldId id="278" r:id="rId9"/>
    <p:sldId id="279" r:id="rId10"/>
    <p:sldId id="280" r:id="rId11"/>
    <p:sldId id="285" r:id="rId12"/>
    <p:sldId id="316" r:id="rId13"/>
    <p:sldId id="317" r:id="rId14"/>
    <p:sldId id="282" r:id="rId1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44" autoAdjust="0"/>
    <p:restoredTop sz="94660"/>
  </p:normalViewPr>
  <p:slideViewPr>
    <p:cSldViewPr>
      <p:cViewPr varScale="1">
        <p:scale>
          <a:sx n="100" d="100"/>
          <a:sy n="100" d="100"/>
        </p:scale>
        <p:origin x="40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CAE3F-70D6-4B85-BD88-9BEF153CE5AE}" type="datetimeFigureOut">
              <a:rPr lang="de-DE" smtClean="0"/>
              <a:t>21.08.2019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3833A-0BCB-484A-A2D7-BF39396A39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560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CAE3F-70D6-4B85-BD88-9BEF153CE5AE}" type="datetimeFigureOut">
              <a:rPr lang="de-DE" smtClean="0"/>
              <a:t>21.08.2019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3833A-0BCB-484A-A2D7-BF39396A39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0860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CAE3F-70D6-4B85-BD88-9BEF153CE5AE}" type="datetimeFigureOut">
              <a:rPr lang="de-DE" smtClean="0"/>
              <a:t>21.08.2019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3833A-0BCB-484A-A2D7-BF39396A39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0008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CAE3F-70D6-4B85-BD88-9BEF153CE5AE}" type="datetimeFigureOut">
              <a:rPr lang="de-DE" smtClean="0"/>
              <a:t>21.08.2019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3833A-0BCB-484A-A2D7-BF39396A39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4779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CAE3F-70D6-4B85-BD88-9BEF153CE5AE}" type="datetimeFigureOut">
              <a:rPr lang="de-DE" smtClean="0"/>
              <a:t>21.08.2019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3833A-0BCB-484A-A2D7-BF39396A39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4096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CAE3F-70D6-4B85-BD88-9BEF153CE5AE}" type="datetimeFigureOut">
              <a:rPr lang="de-DE" smtClean="0"/>
              <a:t>21.08.2019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3833A-0BCB-484A-A2D7-BF39396A39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9714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CAE3F-70D6-4B85-BD88-9BEF153CE5AE}" type="datetimeFigureOut">
              <a:rPr lang="de-DE" smtClean="0"/>
              <a:t>21.08.2019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3833A-0BCB-484A-A2D7-BF39396A39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6351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CAE3F-70D6-4B85-BD88-9BEF153CE5AE}" type="datetimeFigureOut">
              <a:rPr lang="de-DE" smtClean="0"/>
              <a:t>21.08.2019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3833A-0BCB-484A-A2D7-BF39396A39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3553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CAE3F-70D6-4B85-BD88-9BEF153CE5AE}" type="datetimeFigureOut">
              <a:rPr lang="de-DE" smtClean="0"/>
              <a:t>21.08.2019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3833A-0BCB-484A-A2D7-BF39396A39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232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CAE3F-70D6-4B85-BD88-9BEF153CE5AE}" type="datetimeFigureOut">
              <a:rPr lang="de-DE" smtClean="0"/>
              <a:t>21.08.2019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3833A-0BCB-484A-A2D7-BF39396A39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7533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CAE3F-70D6-4B85-BD88-9BEF153CE5AE}" type="datetimeFigureOut">
              <a:rPr lang="de-DE" smtClean="0"/>
              <a:t>21.08.2019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3833A-0BCB-484A-A2D7-BF39396A39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813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CAE3F-70D6-4B85-BD88-9BEF153CE5AE}" type="datetimeFigureOut">
              <a:rPr lang="de-DE" smtClean="0"/>
              <a:t>21.08.2019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3833A-0BCB-484A-A2D7-BF39396A39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018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fik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883" y="5445224"/>
            <a:ext cx="1176264" cy="1219124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920" y="3559837"/>
            <a:ext cx="1176264" cy="1219124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920" y="1498803"/>
            <a:ext cx="1176264" cy="121912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5" t="15114" r="24548" b="20700"/>
          <a:stretch/>
        </p:blipFill>
        <p:spPr bwMode="auto">
          <a:xfrm>
            <a:off x="3665327" y="710151"/>
            <a:ext cx="1647934" cy="125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bgerundete rechteckige Legende 3"/>
          <p:cNvSpPr/>
          <p:nvPr/>
        </p:nvSpPr>
        <p:spPr>
          <a:xfrm>
            <a:off x="971600" y="710152"/>
            <a:ext cx="2376264" cy="1251412"/>
          </a:xfrm>
          <a:prstGeom prst="wedgeRoundRectCallout">
            <a:avLst>
              <a:gd name="adj1" fmla="val -57743"/>
              <a:gd name="adj2" fmla="val 44605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 rechteckige Legende 7"/>
          <p:cNvSpPr/>
          <p:nvPr/>
        </p:nvSpPr>
        <p:spPr>
          <a:xfrm>
            <a:off x="1088097" y="2666096"/>
            <a:ext cx="2376264" cy="1251412"/>
          </a:xfrm>
          <a:prstGeom prst="wedgeRoundRectCallout">
            <a:avLst>
              <a:gd name="adj1" fmla="val -57743"/>
              <a:gd name="adj2" fmla="val 44605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69" t="5224" r="38775" b="14916"/>
          <a:stretch/>
        </p:blipFill>
        <p:spPr bwMode="auto">
          <a:xfrm>
            <a:off x="3689465" y="2218086"/>
            <a:ext cx="1152128" cy="22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Abgerundete rechteckige Legende 10"/>
          <p:cNvSpPr/>
          <p:nvPr/>
        </p:nvSpPr>
        <p:spPr>
          <a:xfrm>
            <a:off x="1121565" y="4582912"/>
            <a:ext cx="2376264" cy="1251412"/>
          </a:xfrm>
          <a:prstGeom prst="wedgeRoundRectCallout">
            <a:avLst>
              <a:gd name="adj1" fmla="val -57743"/>
              <a:gd name="adj2" fmla="val 44605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747" y="4768969"/>
            <a:ext cx="2042279" cy="102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bgerundete rechteckige Legende 13"/>
          <p:cNvSpPr/>
          <p:nvPr/>
        </p:nvSpPr>
        <p:spPr>
          <a:xfrm>
            <a:off x="5436096" y="710151"/>
            <a:ext cx="2376264" cy="1251412"/>
          </a:xfrm>
          <a:prstGeom prst="wedgeRoundRectCallout">
            <a:avLst>
              <a:gd name="adj1" fmla="val 66337"/>
              <a:gd name="adj2" fmla="val 52061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 rechteckige Legende 16"/>
          <p:cNvSpPr/>
          <p:nvPr/>
        </p:nvSpPr>
        <p:spPr>
          <a:xfrm>
            <a:off x="5436096" y="2714704"/>
            <a:ext cx="2376264" cy="1251412"/>
          </a:xfrm>
          <a:prstGeom prst="wedgeRoundRectCallout">
            <a:avLst>
              <a:gd name="adj1" fmla="val 66337"/>
              <a:gd name="adj2" fmla="val 52061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Abgerundete rechteckige Legende 18"/>
          <p:cNvSpPr/>
          <p:nvPr/>
        </p:nvSpPr>
        <p:spPr>
          <a:xfrm>
            <a:off x="5559331" y="4617635"/>
            <a:ext cx="2376264" cy="1251412"/>
          </a:xfrm>
          <a:prstGeom prst="wedgeRoundRectCallout">
            <a:avLst>
              <a:gd name="adj1" fmla="val 66337"/>
              <a:gd name="adj2" fmla="val 52061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50" t="11618" r="20863" b="12783"/>
          <a:stretch/>
        </p:blipFill>
        <p:spPr>
          <a:xfrm flipH="1">
            <a:off x="127926" y="1498120"/>
            <a:ext cx="735067" cy="11653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50" t="11618" r="20863" b="12783"/>
          <a:stretch/>
        </p:blipFill>
        <p:spPr>
          <a:xfrm flipH="1">
            <a:off x="196112" y="3500267"/>
            <a:ext cx="735067" cy="116535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50" t="11618" r="20863" b="12783"/>
          <a:stretch/>
        </p:blipFill>
        <p:spPr>
          <a:xfrm flipH="1">
            <a:off x="216758" y="5305717"/>
            <a:ext cx="735067" cy="116535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3608885" y="1668386"/>
            <a:ext cx="170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solidFill>
                  <a:schemeClr val="bg1"/>
                </a:solidFill>
              </a:rPr>
              <a:t>Footage courtesy of ESA </a:t>
            </a:r>
            <a:r>
              <a:rPr lang="en-US" sz="800" dirty="0" smtClean="0">
                <a:solidFill>
                  <a:schemeClr val="bg1"/>
                </a:solidFill>
              </a:rPr>
              <a:t>–</a:t>
            </a:r>
          </a:p>
          <a:p>
            <a:pPr algn="r"/>
            <a:r>
              <a:rPr lang="en-US" sz="800" dirty="0" smtClean="0">
                <a:solidFill>
                  <a:schemeClr val="bg1"/>
                </a:solidFill>
              </a:rPr>
              <a:t>European </a:t>
            </a:r>
            <a:r>
              <a:rPr lang="en-US" sz="800" dirty="0">
                <a:solidFill>
                  <a:schemeClr val="bg1"/>
                </a:solidFill>
              </a:rPr>
              <a:t>Space Agency</a:t>
            </a:r>
            <a:endParaRPr lang="de-DE" sz="8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3734158" y="5493676"/>
            <a:ext cx="192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/>
                </a:solidFill>
              </a:rPr>
              <a:t>McFarland, E. in: Müller, R. (2009): </a:t>
            </a:r>
            <a:r>
              <a:rPr lang="en-US" sz="800" dirty="0" err="1" smtClean="0">
                <a:solidFill>
                  <a:schemeClr val="bg1"/>
                </a:solidFill>
              </a:rPr>
              <a:t>Klassische</a:t>
            </a:r>
            <a:r>
              <a:rPr lang="en-US" sz="800" dirty="0" smtClean="0">
                <a:solidFill>
                  <a:schemeClr val="bg1"/>
                </a:solidFill>
              </a:rPr>
              <a:t> </a:t>
            </a:r>
            <a:r>
              <a:rPr lang="en-US" sz="800" dirty="0" err="1" smtClean="0">
                <a:solidFill>
                  <a:schemeClr val="bg1"/>
                </a:solidFill>
              </a:rPr>
              <a:t>Mechanik</a:t>
            </a:r>
            <a:r>
              <a:rPr lang="en-US" sz="800" dirty="0" smtClean="0">
                <a:solidFill>
                  <a:schemeClr val="bg1"/>
                </a:solidFill>
              </a:rPr>
              <a:t>, </a:t>
            </a:r>
            <a:r>
              <a:rPr lang="en-US" sz="800" dirty="0" err="1" smtClean="0">
                <a:solidFill>
                  <a:schemeClr val="bg1"/>
                </a:solidFill>
              </a:rPr>
              <a:t>DeGruyter</a:t>
            </a:r>
            <a:r>
              <a:rPr lang="en-US" sz="800" dirty="0" smtClean="0">
                <a:solidFill>
                  <a:schemeClr val="bg1"/>
                </a:solidFill>
              </a:rPr>
              <a:t>, Berlin.</a:t>
            </a:r>
            <a:endParaRPr lang="de-DE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78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fik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3549845"/>
            <a:ext cx="1176264" cy="1219124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563" y="1594591"/>
            <a:ext cx="1176264" cy="1219124"/>
          </a:xfrm>
          <a:prstGeom prst="rect">
            <a:avLst/>
          </a:prstGeom>
        </p:spPr>
      </p:pic>
      <p:pic>
        <p:nvPicPr>
          <p:cNvPr id="31" name="Grafik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5516271"/>
            <a:ext cx="1176264" cy="121912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5" t="15114" r="24548" b="20700"/>
          <a:stretch/>
        </p:blipFill>
        <p:spPr bwMode="auto">
          <a:xfrm>
            <a:off x="3665327" y="710151"/>
            <a:ext cx="1647934" cy="125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69" t="5224" r="38775" b="14916"/>
          <a:stretch/>
        </p:blipFill>
        <p:spPr bwMode="auto">
          <a:xfrm>
            <a:off x="3913230" y="2204153"/>
            <a:ext cx="1152128" cy="22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747" y="4768969"/>
            <a:ext cx="2042279" cy="102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bgerundete rechteckige Legende 13"/>
          <p:cNvSpPr/>
          <p:nvPr/>
        </p:nvSpPr>
        <p:spPr>
          <a:xfrm>
            <a:off x="5436095" y="548680"/>
            <a:ext cx="2499499" cy="1412883"/>
          </a:xfrm>
          <a:prstGeom prst="wedgeRoundRectCallout">
            <a:avLst>
              <a:gd name="adj1" fmla="val 59618"/>
              <a:gd name="adj2" fmla="val 50862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Pedro </a:t>
            </a:r>
            <a:r>
              <a:rPr lang="de-DE" sz="1600" dirty="0">
                <a:solidFill>
                  <a:schemeClr val="tx1"/>
                </a:solidFill>
              </a:rPr>
              <a:t>übt eine Kraft auf </a:t>
            </a:r>
            <a:r>
              <a:rPr lang="de-DE" sz="1600" dirty="0" smtClean="0">
                <a:solidFill>
                  <a:schemeClr val="tx1"/>
                </a:solidFill>
              </a:rPr>
              <a:t>Alexander </a:t>
            </a:r>
            <a:r>
              <a:rPr lang="de-DE" sz="1600" dirty="0">
                <a:solidFill>
                  <a:schemeClr val="tx1"/>
                </a:solidFill>
              </a:rPr>
              <a:t>nach rechts aus. </a:t>
            </a:r>
            <a:r>
              <a:rPr lang="de-DE" sz="1600" dirty="0" smtClean="0">
                <a:solidFill>
                  <a:schemeClr val="tx1"/>
                </a:solidFill>
              </a:rPr>
              <a:t>Gleichzeitig </a:t>
            </a:r>
            <a:r>
              <a:rPr lang="de-DE" sz="1600" dirty="0">
                <a:solidFill>
                  <a:schemeClr val="tx1"/>
                </a:solidFill>
              </a:rPr>
              <a:t>übt aber auch </a:t>
            </a:r>
            <a:r>
              <a:rPr lang="de-DE" sz="1600" dirty="0" smtClean="0">
                <a:solidFill>
                  <a:schemeClr val="tx1"/>
                </a:solidFill>
              </a:rPr>
              <a:t>Alexander </a:t>
            </a:r>
            <a:r>
              <a:rPr lang="de-DE" sz="1600" dirty="0">
                <a:solidFill>
                  <a:schemeClr val="tx1"/>
                </a:solidFill>
              </a:rPr>
              <a:t>eine Kraft auf </a:t>
            </a:r>
            <a:r>
              <a:rPr lang="de-DE" sz="1600" dirty="0" smtClean="0">
                <a:solidFill>
                  <a:schemeClr val="tx1"/>
                </a:solidFill>
              </a:rPr>
              <a:t>Pedro </a:t>
            </a:r>
            <a:r>
              <a:rPr lang="de-DE" sz="1600" dirty="0">
                <a:solidFill>
                  <a:schemeClr val="tx1"/>
                </a:solidFill>
              </a:rPr>
              <a:t>nach links </a:t>
            </a:r>
            <a:r>
              <a:rPr lang="de-DE" sz="1600" dirty="0" smtClean="0">
                <a:solidFill>
                  <a:schemeClr val="tx1"/>
                </a:solidFill>
              </a:rPr>
              <a:t>aus.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7" name="Abgerundete rechteckige Legende 16"/>
          <p:cNvSpPr/>
          <p:nvPr/>
        </p:nvSpPr>
        <p:spPr>
          <a:xfrm>
            <a:off x="5436096" y="2513696"/>
            <a:ext cx="2376264" cy="1452420"/>
          </a:xfrm>
          <a:prstGeom prst="wedgeRoundRectCallout">
            <a:avLst>
              <a:gd name="adj1" fmla="val 66337"/>
              <a:gd name="adj2" fmla="val 52061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Der Ball übt eine Kraft auf </a:t>
            </a:r>
            <a:r>
              <a:rPr lang="de-DE" sz="1600" dirty="0" smtClean="0">
                <a:solidFill>
                  <a:schemeClr val="tx1"/>
                </a:solidFill>
              </a:rPr>
              <a:t>die Person nach </a:t>
            </a:r>
            <a:r>
              <a:rPr lang="de-DE" sz="1600" dirty="0">
                <a:solidFill>
                  <a:schemeClr val="tx1"/>
                </a:solidFill>
              </a:rPr>
              <a:t>links aus. </a:t>
            </a:r>
            <a:r>
              <a:rPr lang="de-DE" sz="1600" dirty="0" smtClean="0">
                <a:solidFill>
                  <a:schemeClr val="tx1"/>
                </a:solidFill>
              </a:rPr>
              <a:t> Gleichzeitig </a:t>
            </a:r>
            <a:r>
              <a:rPr lang="de-DE" sz="1600" dirty="0">
                <a:solidFill>
                  <a:schemeClr val="tx1"/>
                </a:solidFill>
              </a:rPr>
              <a:t>übt aber auch die Person eine Kraft auf den Ball nach rechts aus. </a:t>
            </a:r>
            <a:endParaRPr lang="de-DE" dirty="0"/>
          </a:p>
        </p:txBody>
      </p:sp>
      <p:sp>
        <p:nvSpPr>
          <p:cNvPr id="19" name="Abgerundete rechteckige Legende 18"/>
          <p:cNvSpPr/>
          <p:nvPr/>
        </p:nvSpPr>
        <p:spPr>
          <a:xfrm>
            <a:off x="5436096" y="4617635"/>
            <a:ext cx="2664296" cy="1251412"/>
          </a:xfrm>
          <a:prstGeom prst="wedgeRoundRectCallout">
            <a:avLst>
              <a:gd name="adj1" fmla="val 58124"/>
              <a:gd name="adj2" fmla="val 59517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Das Auto übt eine Kraft auf die Straße nach links aus. </a:t>
            </a:r>
            <a:r>
              <a:rPr lang="de-DE" sz="1600" dirty="0" smtClean="0">
                <a:solidFill>
                  <a:schemeClr val="tx1"/>
                </a:solidFill>
              </a:rPr>
              <a:t>Gleichzeitig </a:t>
            </a:r>
            <a:r>
              <a:rPr lang="de-DE" sz="1600" dirty="0">
                <a:solidFill>
                  <a:schemeClr val="tx1"/>
                </a:solidFill>
              </a:rPr>
              <a:t>übt aber auch die Straße eine Kraft auf das Auto nach rechts aus</a:t>
            </a:r>
            <a:r>
              <a:rPr lang="de-DE" sz="1600" dirty="0" smtClean="0">
                <a:solidFill>
                  <a:schemeClr val="tx1"/>
                </a:solidFill>
              </a:rPr>
              <a:t>.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1" name="Abgerundete rechteckige Legende 20"/>
          <p:cNvSpPr/>
          <p:nvPr/>
        </p:nvSpPr>
        <p:spPr>
          <a:xfrm>
            <a:off x="1088097" y="710152"/>
            <a:ext cx="2409732" cy="1251412"/>
          </a:xfrm>
          <a:prstGeom prst="wedgeRoundRectCallout">
            <a:avLst>
              <a:gd name="adj1" fmla="val -62671"/>
              <a:gd name="adj2" fmla="val 41758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Pedro </a:t>
            </a:r>
            <a:r>
              <a:rPr lang="de-DE" sz="1600" dirty="0">
                <a:solidFill>
                  <a:schemeClr val="tx1"/>
                </a:solidFill>
              </a:rPr>
              <a:t>drückt </a:t>
            </a:r>
            <a:r>
              <a:rPr lang="de-DE" sz="1600" dirty="0" smtClean="0">
                <a:solidFill>
                  <a:schemeClr val="tx1"/>
                </a:solidFill>
              </a:rPr>
              <a:t>Alexander </a:t>
            </a:r>
            <a:r>
              <a:rPr lang="de-DE" sz="1600" dirty="0">
                <a:solidFill>
                  <a:schemeClr val="tx1"/>
                </a:solidFill>
              </a:rPr>
              <a:t>nach hinten. </a:t>
            </a:r>
            <a:r>
              <a:rPr lang="de-DE" sz="1600" dirty="0" smtClean="0">
                <a:solidFill>
                  <a:schemeClr val="tx1"/>
                </a:solidFill>
              </a:rPr>
              <a:t>Gleichzeitig </a:t>
            </a:r>
            <a:r>
              <a:rPr lang="de-DE" sz="1600" dirty="0">
                <a:solidFill>
                  <a:schemeClr val="tx1"/>
                </a:solidFill>
              </a:rPr>
              <a:t>spürt </a:t>
            </a:r>
            <a:r>
              <a:rPr lang="de-DE" sz="1600" dirty="0" smtClean="0">
                <a:solidFill>
                  <a:schemeClr val="tx1"/>
                </a:solidFill>
              </a:rPr>
              <a:t>Pedro </a:t>
            </a:r>
            <a:r>
              <a:rPr lang="de-DE" sz="1600" dirty="0">
                <a:solidFill>
                  <a:schemeClr val="tx1"/>
                </a:solidFill>
              </a:rPr>
              <a:t>die Kraft </a:t>
            </a:r>
            <a:r>
              <a:rPr lang="de-DE" sz="1600" dirty="0" smtClean="0">
                <a:solidFill>
                  <a:schemeClr val="tx1"/>
                </a:solidFill>
              </a:rPr>
              <a:t>von Alexander.</a:t>
            </a:r>
            <a:endParaRPr lang="de-DE" sz="1600" dirty="0"/>
          </a:p>
        </p:txBody>
      </p:sp>
      <p:sp>
        <p:nvSpPr>
          <p:cNvPr id="23" name="Abgerundete rechteckige Legende 22"/>
          <p:cNvSpPr/>
          <p:nvPr/>
        </p:nvSpPr>
        <p:spPr>
          <a:xfrm>
            <a:off x="1121565" y="2666096"/>
            <a:ext cx="2342796" cy="1251412"/>
          </a:xfrm>
          <a:prstGeom prst="wedgeRoundRectCallout">
            <a:avLst>
              <a:gd name="adj1" fmla="val -60784"/>
              <a:gd name="adj2" fmla="val 37962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Der Ball stößt </a:t>
            </a:r>
            <a:r>
              <a:rPr lang="de-DE" sz="1600" dirty="0" smtClean="0">
                <a:solidFill>
                  <a:schemeClr val="tx1"/>
                </a:solidFill>
              </a:rPr>
              <a:t>den </a:t>
            </a:r>
            <a:r>
              <a:rPr lang="de-DE" sz="1600" dirty="0">
                <a:solidFill>
                  <a:schemeClr val="tx1"/>
                </a:solidFill>
              </a:rPr>
              <a:t>I</a:t>
            </a:r>
            <a:r>
              <a:rPr lang="de-DE" sz="1600" dirty="0" smtClean="0">
                <a:solidFill>
                  <a:schemeClr val="tx1"/>
                </a:solidFill>
              </a:rPr>
              <a:t>nlinefahrer an</a:t>
            </a:r>
            <a:r>
              <a:rPr lang="de-DE" sz="1600" dirty="0">
                <a:solidFill>
                  <a:schemeClr val="tx1"/>
                </a:solidFill>
              </a:rPr>
              <a:t>. Daher bewegt sich </a:t>
            </a:r>
            <a:r>
              <a:rPr lang="de-DE" sz="1600" dirty="0" smtClean="0">
                <a:solidFill>
                  <a:schemeClr val="tx1"/>
                </a:solidFill>
              </a:rPr>
              <a:t>der Inlinefahrer nach </a:t>
            </a:r>
            <a:r>
              <a:rPr lang="de-DE" sz="1600" dirty="0">
                <a:solidFill>
                  <a:schemeClr val="tx1"/>
                </a:solidFill>
              </a:rPr>
              <a:t>links</a:t>
            </a:r>
            <a:r>
              <a:rPr lang="de-DE" sz="1600" dirty="0" smtClean="0">
                <a:solidFill>
                  <a:schemeClr val="tx1"/>
                </a:solidFill>
              </a:rPr>
              <a:t>.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5" name="Abgerundete rechteckige Legende 24"/>
          <p:cNvSpPr/>
          <p:nvPr/>
        </p:nvSpPr>
        <p:spPr>
          <a:xfrm>
            <a:off x="1121565" y="4582911"/>
            <a:ext cx="2376264" cy="1442981"/>
          </a:xfrm>
          <a:prstGeom prst="wedgeRoundRectCallout">
            <a:avLst>
              <a:gd name="adj1" fmla="val -61193"/>
              <a:gd name="adj2" fmla="val 31437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Die Räder des Autos </a:t>
            </a:r>
            <a:r>
              <a:rPr lang="de-DE" sz="1600" dirty="0" smtClean="0">
                <a:solidFill>
                  <a:schemeClr val="tx1"/>
                </a:solidFill>
              </a:rPr>
              <a:t>schieben durch die Drehung die Fahrbahnmarkierung nach </a:t>
            </a:r>
            <a:r>
              <a:rPr lang="de-DE" sz="1600" dirty="0">
                <a:solidFill>
                  <a:schemeClr val="tx1"/>
                </a:solidFill>
              </a:rPr>
              <a:t>hinten</a:t>
            </a:r>
            <a:r>
              <a:rPr lang="de-DE" sz="1600" dirty="0" smtClean="0">
                <a:solidFill>
                  <a:schemeClr val="tx1"/>
                </a:solidFill>
              </a:rPr>
              <a:t>. </a:t>
            </a:r>
            <a:endParaRPr lang="de-DE" sz="1600" dirty="0"/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50" t="11618" r="20863" b="12783"/>
          <a:stretch/>
        </p:blipFill>
        <p:spPr>
          <a:xfrm flipH="1">
            <a:off x="128595" y="1485554"/>
            <a:ext cx="735067" cy="1165350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50" t="11618" r="20863" b="12783"/>
          <a:stretch/>
        </p:blipFill>
        <p:spPr>
          <a:xfrm flipH="1">
            <a:off x="196111" y="3383441"/>
            <a:ext cx="735067" cy="1165350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50" t="11618" r="20863" b="12783"/>
          <a:stretch/>
        </p:blipFill>
        <p:spPr>
          <a:xfrm flipH="1">
            <a:off x="196111" y="5443217"/>
            <a:ext cx="735067" cy="1165350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3635896" y="1668386"/>
            <a:ext cx="170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solidFill>
                  <a:schemeClr val="bg1"/>
                </a:solidFill>
              </a:rPr>
              <a:t>Footage courtesy of ESA </a:t>
            </a:r>
            <a:r>
              <a:rPr lang="en-US" sz="800" dirty="0" smtClean="0">
                <a:solidFill>
                  <a:schemeClr val="bg1"/>
                </a:solidFill>
              </a:rPr>
              <a:t>–</a:t>
            </a:r>
          </a:p>
          <a:p>
            <a:pPr algn="r"/>
            <a:r>
              <a:rPr lang="en-US" sz="800" dirty="0" smtClean="0">
                <a:solidFill>
                  <a:schemeClr val="bg1"/>
                </a:solidFill>
              </a:rPr>
              <a:t>European </a:t>
            </a:r>
            <a:r>
              <a:rPr lang="en-US" sz="800" dirty="0">
                <a:solidFill>
                  <a:schemeClr val="bg1"/>
                </a:solidFill>
              </a:rPr>
              <a:t>Space Agency</a:t>
            </a:r>
            <a:endParaRPr lang="de-DE" sz="8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3595296" y="5493676"/>
            <a:ext cx="192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/>
                </a:solidFill>
              </a:rPr>
              <a:t>McFarland, E. in: Müller, R. (2009): </a:t>
            </a:r>
            <a:r>
              <a:rPr lang="en-US" sz="800" dirty="0" err="1" smtClean="0">
                <a:solidFill>
                  <a:schemeClr val="bg1"/>
                </a:solidFill>
              </a:rPr>
              <a:t>Klassische</a:t>
            </a:r>
            <a:r>
              <a:rPr lang="en-US" sz="800" dirty="0" smtClean="0">
                <a:solidFill>
                  <a:schemeClr val="bg1"/>
                </a:solidFill>
              </a:rPr>
              <a:t> </a:t>
            </a:r>
            <a:r>
              <a:rPr lang="en-US" sz="800" dirty="0" err="1" smtClean="0">
                <a:solidFill>
                  <a:schemeClr val="bg1"/>
                </a:solidFill>
              </a:rPr>
              <a:t>Mechanik</a:t>
            </a:r>
            <a:r>
              <a:rPr lang="en-US" sz="800" dirty="0" smtClean="0">
                <a:solidFill>
                  <a:schemeClr val="bg1"/>
                </a:solidFill>
              </a:rPr>
              <a:t>, </a:t>
            </a:r>
            <a:r>
              <a:rPr lang="en-US" sz="800" dirty="0" err="1" smtClean="0">
                <a:solidFill>
                  <a:schemeClr val="bg1"/>
                </a:solidFill>
              </a:rPr>
              <a:t>DeGruyter</a:t>
            </a:r>
            <a:r>
              <a:rPr lang="en-US" sz="800" dirty="0" smtClean="0">
                <a:solidFill>
                  <a:schemeClr val="bg1"/>
                </a:solidFill>
              </a:rPr>
              <a:t>, Berlin.</a:t>
            </a:r>
            <a:endParaRPr lang="de-DE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14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Aufgaben zur Diskussion: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de-DE" dirty="0" smtClean="0"/>
              <a:t>Vergleicht die Aussagen </a:t>
            </a:r>
            <a:r>
              <a:rPr lang="de-DE" u="sng" dirty="0" smtClean="0"/>
              <a:t>nur der Physiker </a:t>
            </a:r>
            <a:r>
              <a:rPr lang="de-DE" dirty="0" smtClean="0"/>
              <a:t>untereinander. Was fällt euch auf? Beschreibt, was </a:t>
            </a:r>
            <a:r>
              <a:rPr lang="de-DE" u="sng" dirty="0" smtClean="0"/>
              <a:t>insgesamt</a:t>
            </a:r>
            <a:r>
              <a:rPr lang="de-DE" dirty="0" smtClean="0"/>
              <a:t> „anders“ an den Physikeraussagen im Gegensatz zu den Schüler-aussagen ist. </a:t>
            </a:r>
          </a:p>
          <a:p>
            <a:pPr marL="514350" indent="-514350">
              <a:buAutoNum type="arabicPeriod"/>
            </a:pPr>
            <a:endParaRPr lang="de-DE" dirty="0" smtClean="0"/>
          </a:p>
          <a:p>
            <a:pPr marL="514350" indent="-514350">
              <a:buAutoNum type="arabicPeriod"/>
            </a:pPr>
            <a:r>
              <a:rPr lang="de-DE" dirty="0" smtClean="0"/>
              <a:t>Vergleicht für jedes Beispiel die Aussage des Schülers mit der des Physikers</a:t>
            </a:r>
            <a:r>
              <a:rPr lang="de-DE" dirty="0"/>
              <a:t>:</a:t>
            </a:r>
            <a:endParaRPr lang="de-DE" dirty="0" smtClean="0"/>
          </a:p>
          <a:p>
            <a:pPr marL="514350" indent="-514350">
              <a:buFont typeface="+mj-lt"/>
              <a:buAutoNum type="alphaLcParenR"/>
            </a:pPr>
            <a:r>
              <a:rPr lang="de-DE" dirty="0" smtClean="0"/>
              <a:t>Beschreibt, bei welchem Beispiel die Schüleraussage </a:t>
            </a:r>
            <a:r>
              <a:rPr lang="de-DE" u="sng" dirty="0" smtClean="0"/>
              <a:t>am besten </a:t>
            </a:r>
            <a:r>
              <a:rPr lang="de-DE" dirty="0" smtClean="0"/>
              <a:t>mit der Physikeraussage </a:t>
            </a:r>
            <a:r>
              <a:rPr lang="de-DE" u="sng" dirty="0" smtClean="0"/>
              <a:t>übereinstimmt</a:t>
            </a:r>
            <a:r>
              <a:rPr lang="de-DE" dirty="0" smtClean="0"/>
              <a:t>. </a:t>
            </a:r>
          </a:p>
          <a:p>
            <a:pPr marL="514350" indent="-514350">
              <a:buFont typeface="+mj-lt"/>
              <a:buAutoNum type="alphaLcParenR"/>
            </a:pPr>
            <a:r>
              <a:rPr lang="de-DE" dirty="0" smtClean="0"/>
              <a:t>Beschreibt, bei welchem Beispiel es die </a:t>
            </a:r>
            <a:r>
              <a:rPr lang="de-DE" u="sng" dirty="0" smtClean="0"/>
              <a:t>größte Abweichung </a:t>
            </a:r>
            <a:r>
              <a:rPr lang="de-DE" dirty="0" smtClean="0"/>
              <a:t>zwischen Schüleraussage und Physikeraussage gibt.</a:t>
            </a:r>
          </a:p>
          <a:p>
            <a:pPr marL="514350" indent="-514350">
              <a:buFont typeface="+mj-lt"/>
              <a:buAutoNum type="alphaLcParenR"/>
            </a:pPr>
            <a:r>
              <a:rPr lang="de-DE" dirty="0" smtClean="0"/>
              <a:t>Beschreibt, </a:t>
            </a:r>
            <a:r>
              <a:rPr lang="de-DE" u="sng" dirty="0" smtClean="0"/>
              <a:t>worin</a:t>
            </a:r>
            <a:r>
              <a:rPr lang="de-DE" dirty="0" smtClean="0"/>
              <a:t> die Abweichungen zwischen Schüleraussage und Physikeraussage bestehen.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4613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Fazit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smtClean="0"/>
              <a:t>Die Physik sucht nach </a:t>
            </a:r>
            <a:r>
              <a:rPr lang="de-DE" u="sng" dirty="0" smtClean="0"/>
              <a:t>möglichst allgemeinen Gesetzen</a:t>
            </a:r>
            <a:r>
              <a:rPr lang="de-DE" dirty="0" smtClean="0"/>
              <a:t>, die sich auch dann anwenden lassen, wenn die konkreten Beispiele </a:t>
            </a:r>
            <a:r>
              <a:rPr lang="de-DE" u="sng" dirty="0" smtClean="0"/>
              <a:t>unterschiedlich aussehen</a:t>
            </a:r>
            <a:r>
              <a:rPr lang="de-DE" dirty="0" smtClean="0"/>
              <a:t>.</a:t>
            </a:r>
          </a:p>
          <a:p>
            <a:endParaRPr lang="de-DE" dirty="0" smtClean="0"/>
          </a:p>
          <a:p>
            <a:r>
              <a:rPr lang="de-DE" dirty="0" smtClean="0"/>
              <a:t>Die physikalischen Gesetze können von der Alltagsanschauung </a:t>
            </a:r>
            <a:r>
              <a:rPr lang="de-DE" u="sng" dirty="0" smtClean="0"/>
              <a:t>abweichen</a:t>
            </a:r>
            <a:r>
              <a:rPr lang="de-DE" dirty="0" smtClean="0"/>
              <a:t>.</a:t>
            </a:r>
          </a:p>
          <a:p>
            <a:endParaRPr lang="de-DE" dirty="0" smtClean="0"/>
          </a:p>
          <a:p>
            <a:r>
              <a:rPr lang="de-DE" dirty="0" smtClean="0"/>
              <a:t>Auch wenn sie manchmal unanschaulich wirken, sind die physikalischen Gesetze wertvoll, weil durch ihre Allgemeinheit auch </a:t>
            </a:r>
            <a:r>
              <a:rPr lang="de-DE" u="sng" dirty="0" smtClean="0"/>
              <a:t>Vorhersagen</a:t>
            </a:r>
            <a:r>
              <a:rPr lang="de-DE" dirty="0" smtClean="0"/>
              <a:t> über noch unbekannte Abläufe gemacht werden können.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2436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Gesetz zu den „Zwillingskräften“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de-DE" dirty="0"/>
              <a:t>Kräfte treten immer als „Zwillingspaare“ auf.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de-DE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de-DE" dirty="0" smtClean="0"/>
              <a:t>Wenn </a:t>
            </a:r>
            <a:r>
              <a:rPr lang="de-DE" dirty="0"/>
              <a:t>ein Körper auf einen zweiten eine Kraft ausübt, so übt auch der zweite auf den ersten eine Kraft aus, die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/>
              <a:t>gleich groß und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entgegengesetzt gerichtet ist</a:t>
            </a:r>
            <a:r>
              <a:rPr lang="de-DE" dirty="0" smtClean="0"/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de-DE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de-DE" dirty="0" smtClean="0"/>
              <a:t>Die Zwillingskräfte sind auch dann gleich groß, wenn die Masse der beteiligten Körper unterschiedlich groß sind. Die Körper zeigen dann unterschiedlich Wirkung.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7481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5517232"/>
            <a:ext cx="1176264" cy="121912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Wie würde der Physiker das erklären?</a:t>
            </a:r>
            <a:endParaRPr lang="de-DE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8" t="4292" r="31661" b="15662"/>
          <a:stretch/>
        </p:blipFill>
        <p:spPr bwMode="auto">
          <a:xfrm>
            <a:off x="1115616" y="1447158"/>
            <a:ext cx="3643404" cy="4765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bgerundete rechteckige Legende 5"/>
          <p:cNvSpPr/>
          <p:nvPr/>
        </p:nvSpPr>
        <p:spPr>
          <a:xfrm>
            <a:off x="5148064" y="1447157"/>
            <a:ext cx="3456384" cy="3782043"/>
          </a:xfrm>
          <a:prstGeom prst="wedgeRoundRectCallout">
            <a:avLst>
              <a:gd name="adj1" fmla="val 30775"/>
              <a:gd name="adj2" fmla="val 62924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97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bgerundete rechteckige Legende 5"/>
          <p:cNvSpPr/>
          <p:nvPr/>
        </p:nvSpPr>
        <p:spPr>
          <a:xfrm>
            <a:off x="971600" y="620688"/>
            <a:ext cx="3456384" cy="4519050"/>
          </a:xfrm>
          <a:prstGeom prst="wedgeRoundRectCallout">
            <a:avLst>
              <a:gd name="adj1" fmla="val -39649"/>
              <a:gd name="adj2" fmla="val 55979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Pedro drückt Alexander nach hinten. Daher bewegt Alexander sich nach rechts. Gleichzeitig spürt Pedro die Kraft von Alexander und kann sich dadurch abdrücken. Daher bewegt Pedro sich nach links.</a:t>
            </a:r>
            <a:endParaRPr lang="de-DE" sz="2400" dirty="0">
              <a:solidFill>
                <a:schemeClr val="tx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5" t="15114" r="24548" b="20700"/>
          <a:stretch/>
        </p:blipFill>
        <p:spPr bwMode="auto">
          <a:xfrm>
            <a:off x="4572000" y="620688"/>
            <a:ext cx="4054465" cy="3078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788024" y="3880854"/>
            <a:ext cx="3982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Pedro			Alexander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50" t="11618" r="20863" b="12783"/>
          <a:stretch/>
        </p:blipFill>
        <p:spPr>
          <a:xfrm flipH="1">
            <a:off x="395536" y="5168586"/>
            <a:ext cx="735067" cy="116535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6924753" y="3361023"/>
            <a:ext cx="170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solidFill>
                  <a:schemeClr val="bg1"/>
                </a:solidFill>
              </a:rPr>
              <a:t>Footage courtesy of ESA </a:t>
            </a:r>
            <a:r>
              <a:rPr lang="en-US" sz="800" dirty="0" smtClean="0">
                <a:solidFill>
                  <a:schemeClr val="bg1"/>
                </a:solidFill>
              </a:rPr>
              <a:t>–</a:t>
            </a:r>
          </a:p>
          <a:p>
            <a:pPr algn="r"/>
            <a:r>
              <a:rPr lang="en-US" sz="800" dirty="0" smtClean="0">
                <a:solidFill>
                  <a:schemeClr val="bg1"/>
                </a:solidFill>
              </a:rPr>
              <a:t>European </a:t>
            </a:r>
            <a:r>
              <a:rPr lang="en-US" sz="800" dirty="0">
                <a:solidFill>
                  <a:schemeClr val="bg1"/>
                </a:solidFill>
              </a:rPr>
              <a:t>Space Agency</a:t>
            </a:r>
            <a:endParaRPr lang="de-DE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15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bgerundete rechteckige Legende 5"/>
          <p:cNvSpPr/>
          <p:nvPr/>
        </p:nvSpPr>
        <p:spPr>
          <a:xfrm>
            <a:off x="971600" y="1916832"/>
            <a:ext cx="3456384" cy="2448272"/>
          </a:xfrm>
          <a:prstGeom prst="wedgeRoundRectCallout">
            <a:avLst>
              <a:gd name="adj1" fmla="val -42054"/>
              <a:gd name="adj2" fmla="val 88962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Der Ball stößt </a:t>
            </a:r>
            <a:r>
              <a:rPr lang="de-DE" sz="2400" dirty="0" smtClean="0">
                <a:solidFill>
                  <a:schemeClr val="tx1"/>
                </a:solidFill>
              </a:rPr>
              <a:t>den Inlinefahrer an</a:t>
            </a:r>
            <a:r>
              <a:rPr lang="de-DE" sz="2400" dirty="0" smtClean="0">
                <a:solidFill>
                  <a:schemeClr val="tx1"/>
                </a:solidFill>
              </a:rPr>
              <a:t>. Daher bewegt sich </a:t>
            </a:r>
            <a:r>
              <a:rPr lang="de-DE" sz="2400" dirty="0" smtClean="0">
                <a:solidFill>
                  <a:schemeClr val="tx1"/>
                </a:solidFill>
              </a:rPr>
              <a:t>der Inlinefahrer nach </a:t>
            </a:r>
            <a:r>
              <a:rPr lang="de-DE" sz="2400" dirty="0" smtClean="0">
                <a:solidFill>
                  <a:schemeClr val="tx1"/>
                </a:solidFill>
              </a:rPr>
              <a:t>links.</a:t>
            </a:r>
            <a:endParaRPr lang="de-DE" sz="2400" dirty="0">
              <a:solidFill>
                <a:schemeClr val="tx1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69" t="5224" r="38775" b="14916"/>
          <a:stretch/>
        </p:blipFill>
        <p:spPr bwMode="auto">
          <a:xfrm>
            <a:off x="5436096" y="693766"/>
            <a:ext cx="2880320" cy="5603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50" t="11618" r="20863" b="12783"/>
          <a:stretch/>
        </p:blipFill>
        <p:spPr>
          <a:xfrm flipH="1">
            <a:off x="258813" y="5013176"/>
            <a:ext cx="735067" cy="116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72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bgerundete rechteckige Legende 5"/>
          <p:cNvSpPr/>
          <p:nvPr/>
        </p:nvSpPr>
        <p:spPr>
          <a:xfrm>
            <a:off x="611560" y="1916832"/>
            <a:ext cx="4032448" cy="2448272"/>
          </a:xfrm>
          <a:prstGeom prst="wedgeRoundRectCallout">
            <a:avLst>
              <a:gd name="adj1" fmla="val -32630"/>
              <a:gd name="adj2" fmla="val 86052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 dirty="0">
              <a:solidFill>
                <a:schemeClr val="tx1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308" y="692697"/>
            <a:ext cx="3788205" cy="244827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356992"/>
            <a:ext cx="2343405" cy="281500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50" t="11618" r="20863" b="12783"/>
          <a:stretch/>
        </p:blipFill>
        <p:spPr>
          <a:xfrm flipH="1">
            <a:off x="467544" y="5085184"/>
            <a:ext cx="735067" cy="116535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6732240" y="2775134"/>
            <a:ext cx="192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/>
                </a:solidFill>
              </a:rPr>
              <a:t>McFarland, E. in: Müller, R. (2009): </a:t>
            </a:r>
            <a:r>
              <a:rPr lang="en-US" sz="800" dirty="0" err="1" smtClean="0">
                <a:solidFill>
                  <a:schemeClr val="bg1"/>
                </a:solidFill>
              </a:rPr>
              <a:t>Klassische</a:t>
            </a:r>
            <a:r>
              <a:rPr lang="en-US" sz="800" dirty="0" smtClean="0">
                <a:solidFill>
                  <a:schemeClr val="bg1"/>
                </a:solidFill>
              </a:rPr>
              <a:t> </a:t>
            </a:r>
            <a:r>
              <a:rPr lang="en-US" sz="800" dirty="0" err="1" smtClean="0">
                <a:solidFill>
                  <a:schemeClr val="bg1"/>
                </a:solidFill>
              </a:rPr>
              <a:t>Mechanik</a:t>
            </a:r>
            <a:r>
              <a:rPr lang="en-US" sz="800" dirty="0" smtClean="0">
                <a:solidFill>
                  <a:schemeClr val="bg1"/>
                </a:solidFill>
              </a:rPr>
              <a:t>, </a:t>
            </a:r>
            <a:r>
              <a:rPr lang="en-US" sz="800" dirty="0" err="1" smtClean="0">
                <a:solidFill>
                  <a:schemeClr val="bg1"/>
                </a:solidFill>
              </a:rPr>
              <a:t>DeGruyter</a:t>
            </a:r>
            <a:r>
              <a:rPr lang="en-US" sz="800" dirty="0" smtClean="0">
                <a:solidFill>
                  <a:schemeClr val="bg1"/>
                </a:solidFill>
              </a:rPr>
              <a:t>, Berlin.</a:t>
            </a:r>
            <a:endParaRPr lang="de-DE" sz="800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084168" y="5833441"/>
            <a:ext cx="192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/>
                </a:solidFill>
              </a:rPr>
              <a:t>McFarland, E. in: Müller, R. (2009): </a:t>
            </a:r>
            <a:r>
              <a:rPr lang="en-US" sz="800" dirty="0" err="1" smtClean="0">
                <a:solidFill>
                  <a:schemeClr val="bg1"/>
                </a:solidFill>
              </a:rPr>
              <a:t>Klassische</a:t>
            </a:r>
            <a:r>
              <a:rPr lang="en-US" sz="800" dirty="0" smtClean="0">
                <a:solidFill>
                  <a:schemeClr val="bg1"/>
                </a:solidFill>
              </a:rPr>
              <a:t> </a:t>
            </a:r>
            <a:r>
              <a:rPr lang="en-US" sz="800" dirty="0" err="1" smtClean="0">
                <a:solidFill>
                  <a:schemeClr val="bg1"/>
                </a:solidFill>
              </a:rPr>
              <a:t>Mechanik</a:t>
            </a:r>
            <a:r>
              <a:rPr lang="en-US" sz="800" dirty="0" smtClean="0">
                <a:solidFill>
                  <a:schemeClr val="bg1"/>
                </a:solidFill>
              </a:rPr>
              <a:t>, </a:t>
            </a:r>
            <a:r>
              <a:rPr lang="en-US" sz="800" dirty="0" err="1" smtClean="0">
                <a:solidFill>
                  <a:schemeClr val="bg1"/>
                </a:solidFill>
              </a:rPr>
              <a:t>DeGruyter</a:t>
            </a:r>
            <a:r>
              <a:rPr lang="en-US" sz="800" dirty="0" smtClean="0">
                <a:solidFill>
                  <a:schemeClr val="bg1"/>
                </a:solidFill>
              </a:rPr>
              <a:t>, Berlin.</a:t>
            </a:r>
            <a:endParaRPr lang="de-DE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40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bgerundete rechteckige Legende 5"/>
          <p:cNvSpPr/>
          <p:nvPr/>
        </p:nvSpPr>
        <p:spPr>
          <a:xfrm>
            <a:off x="611560" y="1916832"/>
            <a:ext cx="4032448" cy="2448272"/>
          </a:xfrm>
          <a:prstGeom prst="wedgeRoundRectCallout">
            <a:avLst>
              <a:gd name="adj1" fmla="val -32630"/>
              <a:gd name="adj2" fmla="val 86052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Die Räder des Autos drehen sich beim Anfahren. Sie drücken gegen die Fahrbahnmarkierung und schieben sie nach hinten.</a:t>
            </a:r>
            <a:endParaRPr lang="de-DE" sz="2400" dirty="0">
              <a:solidFill>
                <a:schemeClr val="tx1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308" y="692697"/>
            <a:ext cx="3788205" cy="244827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356992"/>
            <a:ext cx="2343405" cy="281500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50" t="11618" r="20863" b="12783"/>
          <a:stretch/>
        </p:blipFill>
        <p:spPr>
          <a:xfrm flipH="1">
            <a:off x="395536" y="5229200"/>
            <a:ext cx="735067" cy="116535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6732240" y="2775134"/>
            <a:ext cx="192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/>
                </a:solidFill>
              </a:rPr>
              <a:t>McFarland, E. in: Müller, R. (2009): </a:t>
            </a:r>
            <a:r>
              <a:rPr lang="en-US" sz="800" dirty="0" err="1" smtClean="0">
                <a:solidFill>
                  <a:schemeClr val="bg1"/>
                </a:solidFill>
              </a:rPr>
              <a:t>Klassische</a:t>
            </a:r>
            <a:r>
              <a:rPr lang="en-US" sz="800" dirty="0" smtClean="0">
                <a:solidFill>
                  <a:schemeClr val="bg1"/>
                </a:solidFill>
              </a:rPr>
              <a:t> </a:t>
            </a:r>
            <a:r>
              <a:rPr lang="en-US" sz="800" dirty="0" err="1" smtClean="0">
                <a:solidFill>
                  <a:schemeClr val="bg1"/>
                </a:solidFill>
              </a:rPr>
              <a:t>Mechanik</a:t>
            </a:r>
            <a:r>
              <a:rPr lang="en-US" sz="800" dirty="0" smtClean="0">
                <a:solidFill>
                  <a:schemeClr val="bg1"/>
                </a:solidFill>
              </a:rPr>
              <a:t>, </a:t>
            </a:r>
            <a:r>
              <a:rPr lang="en-US" sz="800" dirty="0" err="1" smtClean="0">
                <a:solidFill>
                  <a:schemeClr val="bg1"/>
                </a:solidFill>
              </a:rPr>
              <a:t>DeGruyter</a:t>
            </a:r>
            <a:r>
              <a:rPr lang="en-US" sz="800" dirty="0" smtClean="0">
                <a:solidFill>
                  <a:schemeClr val="bg1"/>
                </a:solidFill>
              </a:rPr>
              <a:t>, Berlin.</a:t>
            </a:r>
            <a:endParaRPr lang="de-DE" sz="800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084168" y="5833441"/>
            <a:ext cx="192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/>
                </a:solidFill>
              </a:rPr>
              <a:t>McFarland, E. in: Müller, R. (2009): </a:t>
            </a:r>
            <a:r>
              <a:rPr lang="en-US" sz="800" dirty="0" err="1" smtClean="0">
                <a:solidFill>
                  <a:schemeClr val="bg1"/>
                </a:solidFill>
              </a:rPr>
              <a:t>Klassische</a:t>
            </a:r>
            <a:r>
              <a:rPr lang="en-US" sz="800" dirty="0" smtClean="0">
                <a:solidFill>
                  <a:schemeClr val="bg1"/>
                </a:solidFill>
              </a:rPr>
              <a:t> </a:t>
            </a:r>
            <a:r>
              <a:rPr lang="en-US" sz="800" dirty="0" err="1" smtClean="0">
                <a:solidFill>
                  <a:schemeClr val="bg1"/>
                </a:solidFill>
              </a:rPr>
              <a:t>Mechanik</a:t>
            </a:r>
            <a:r>
              <a:rPr lang="en-US" sz="800" dirty="0" smtClean="0">
                <a:solidFill>
                  <a:schemeClr val="bg1"/>
                </a:solidFill>
              </a:rPr>
              <a:t>, </a:t>
            </a:r>
            <a:r>
              <a:rPr lang="en-US" sz="800" dirty="0" err="1" smtClean="0">
                <a:solidFill>
                  <a:schemeClr val="bg1"/>
                </a:solidFill>
              </a:rPr>
              <a:t>DeGruyter</a:t>
            </a:r>
            <a:r>
              <a:rPr lang="en-US" sz="800" dirty="0" smtClean="0">
                <a:solidFill>
                  <a:schemeClr val="bg1"/>
                </a:solidFill>
              </a:rPr>
              <a:t>, Berlin.</a:t>
            </a:r>
            <a:endParaRPr lang="de-DE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99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fik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428" y="3549845"/>
            <a:ext cx="1176264" cy="1219124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180" y="1527868"/>
            <a:ext cx="1176264" cy="1219124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731" y="5429446"/>
            <a:ext cx="1176264" cy="121912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5" t="15114" r="24548" b="20700"/>
          <a:stretch/>
        </p:blipFill>
        <p:spPr bwMode="auto">
          <a:xfrm>
            <a:off x="3665327" y="710151"/>
            <a:ext cx="1647934" cy="125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bgerundete rechteckige Legende 3"/>
          <p:cNvSpPr/>
          <p:nvPr/>
        </p:nvSpPr>
        <p:spPr>
          <a:xfrm>
            <a:off x="899592" y="710152"/>
            <a:ext cx="2598237" cy="1251412"/>
          </a:xfrm>
          <a:prstGeom prst="wedgeRoundRectCallout">
            <a:avLst>
              <a:gd name="adj1" fmla="val -57743"/>
              <a:gd name="adj2" fmla="val 44605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Pedro </a:t>
            </a:r>
            <a:r>
              <a:rPr lang="de-DE" dirty="0">
                <a:solidFill>
                  <a:schemeClr val="tx1"/>
                </a:solidFill>
              </a:rPr>
              <a:t>drückt </a:t>
            </a:r>
            <a:r>
              <a:rPr lang="de-DE" dirty="0" smtClean="0">
                <a:solidFill>
                  <a:schemeClr val="tx1"/>
                </a:solidFill>
              </a:rPr>
              <a:t>Alexander </a:t>
            </a:r>
            <a:r>
              <a:rPr lang="de-DE" dirty="0">
                <a:solidFill>
                  <a:schemeClr val="tx1"/>
                </a:solidFill>
              </a:rPr>
              <a:t>nach hinten. </a:t>
            </a:r>
            <a:r>
              <a:rPr lang="de-DE" dirty="0" smtClean="0">
                <a:solidFill>
                  <a:schemeClr val="tx1"/>
                </a:solidFill>
              </a:rPr>
              <a:t>Gleichzeitig </a:t>
            </a:r>
            <a:r>
              <a:rPr lang="de-DE" dirty="0">
                <a:solidFill>
                  <a:schemeClr val="tx1"/>
                </a:solidFill>
              </a:rPr>
              <a:t>spürt </a:t>
            </a:r>
            <a:r>
              <a:rPr lang="de-DE" dirty="0" smtClean="0">
                <a:solidFill>
                  <a:schemeClr val="tx1"/>
                </a:solidFill>
              </a:rPr>
              <a:t>Pedro </a:t>
            </a:r>
            <a:r>
              <a:rPr lang="de-DE" dirty="0">
                <a:solidFill>
                  <a:schemeClr val="tx1"/>
                </a:solidFill>
              </a:rPr>
              <a:t>die Kraft </a:t>
            </a:r>
            <a:r>
              <a:rPr lang="de-DE" dirty="0" smtClean="0">
                <a:solidFill>
                  <a:schemeClr val="tx1"/>
                </a:solidFill>
              </a:rPr>
              <a:t>von Alexander.</a:t>
            </a:r>
            <a:endParaRPr lang="de-DE" dirty="0"/>
          </a:p>
        </p:txBody>
      </p:sp>
      <p:sp>
        <p:nvSpPr>
          <p:cNvPr id="8" name="Abgerundete rechteckige Legende 7"/>
          <p:cNvSpPr/>
          <p:nvPr/>
        </p:nvSpPr>
        <p:spPr>
          <a:xfrm>
            <a:off x="1088097" y="2666096"/>
            <a:ext cx="2376264" cy="1251412"/>
          </a:xfrm>
          <a:prstGeom prst="wedgeRoundRectCallout">
            <a:avLst>
              <a:gd name="adj1" fmla="val -57743"/>
              <a:gd name="adj2" fmla="val 44605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Der Ball stößt </a:t>
            </a:r>
            <a:r>
              <a:rPr lang="de-DE" dirty="0" smtClean="0">
                <a:solidFill>
                  <a:schemeClr val="tx1"/>
                </a:solidFill>
              </a:rPr>
              <a:t>den Inlinefahrer an</a:t>
            </a:r>
            <a:r>
              <a:rPr lang="de-DE" dirty="0">
                <a:solidFill>
                  <a:schemeClr val="tx1"/>
                </a:solidFill>
              </a:rPr>
              <a:t>. Daher bewegt sich </a:t>
            </a:r>
            <a:r>
              <a:rPr lang="de-DE" dirty="0" smtClean="0">
                <a:solidFill>
                  <a:schemeClr val="tx1"/>
                </a:solidFill>
              </a:rPr>
              <a:t>der Inlinefahrer nach </a:t>
            </a:r>
            <a:r>
              <a:rPr lang="de-DE" dirty="0">
                <a:solidFill>
                  <a:schemeClr val="tx1"/>
                </a:solidFill>
              </a:rPr>
              <a:t>links</a:t>
            </a:r>
            <a:r>
              <a:rPr lang="de-DE" dirty="0" smtClean="0">
                <a:solidFill>
                  <a:schemeClr val="tx1"/>
                </a:solidFill>
              </a:rPr>
              <a:t>.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69" t="5224" r="38775" b="14916"/>
          <a:stretch/>
        </p:blipFill>
        <p:spPr bwMode="auto">
          <a:xfrm>
            <a:off x="3913230" y="2218086"/>
            <a:ext cx="1152128" cy="22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Abgerundete rechteckige Legende 10"/>
          <p:cNvSpPr/>
          <p:nvPr/>
        </p:nvSpPr>
        <p:spPr>
          <a:xfrm>
            <a:off x="1088097" y="4582911"/>
            <a:ext cx="2409732" cy="1442981"/>
          </a:xfrm>
          <a:prstGeom prst="wedgeRoundRectCallout">
            <a:avLst>
              <a:gd name="adj1" fmla="val -57743"/>
              <a:gd name="adj2" fmla="val 44605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Die Räder des Autos </a:t>
            </a:r>
            <a:r>
              <a:rPr lang="de-DE" dirty="0" smtClean="0">
                <a:solidFill>
                  <a:schemeClr val="tx1"/>
                </a:solidFill>
              </a:rPr>
              <a:t>schieben durch die Drehung die Fahrbahnmarkierung nach </a:t>
            </a:r>
            <a:r>
              <a:rPr lang="de-DE" dirty="0">
                <a:solidFill>
                  <a:schemeClr val="tx1"/>
                </a:solidFill>
              </a:rPr>
              <a:t>hinten</a:t>
            </a:r>
            <a:r>
              <a:rPr lang="de-DE" dirty="0" smtClean="0">
                <a:solidFill>
                  <a:schemeClr val="tx1"/>
                </a:solidFill>
              </a:rPr>
              <a:t>. </a:t>
            </a:r>
            <a:endParaRPr lang="de-D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747" y="4768969"/>
            <a:ext cx="2042279" cy="102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bgerundete rechteckige Legende 13"/>
          <p:cNvSpPr/>
          <p:nvPr/>
        </p:nvSpPr>
        <p:spPr>
          <a:xfrm>
            <a:off x="5436096" y="710151"/>
            <a:ext cx="2376264" cy="1251412"/>
          </a:xfrm>
          <a:prstGeom prst="wedgeRoundRectCallout">
            <a:avLst>
              <a:gd name="adj1" fmla="val 66337"/>
              <a:gd name="adj2" fmla="val 52061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 rechteckige Legende 16"/>
          <p:cNvSpPr/>
          <p:nvPr/>
        </p:nvSpPr>
        <p:spPr>
          <a:xfrm>
            <a:off x="5436096" y="2714704"/>
            <a:ext cx="2376264" cy="1251412"/>
          </a:xfrm>
          <a:prstGeom prst="wedgeRoundRectCallout">
            <a:avLst>
              <a:gd name="adj1" fmla="val 66337"/>
              <a:gd name="adj2" fmla="val 52061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Abgerundete rechteckige Legende 18"/>
          <p:cNvSpPr/>
          <p:nvPr/>
        </p:nvSpPr>
        <p:spPr>
          <a:xfrm>
            <a:off x="5559331" y="4617635"/>
            <a:ext cx="2376264" cy="1251412"/>
          </a:xfrm>
          <a:prstGeom prst="wedgeRoundRectCallout">
            <a:avLst>
              <a:gd name="adj1" fmla="val 66337"/>
              <a:gd name="adj2" fmla="val 52061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50" t="11618" r="20863" b="12783"/>
          <a:stretch/>
        </p:blipFill>
        <p:spPr>
          <a:xfrm flipH="1">
            <a:off x="80776" y="1484784"/>
            <a:ext cx="735067" cy="116535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50" t="11618" r="20863" b="12783"/>
          <a:stretch/>
        </p:blipFill>
        <p:spPr>
          <a:xfrm flipH="1">
            <a:off x="196112" y="3475502"/>
            <a:ext cx="735067" cy="1165350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50" t="11618" r="20863" b="12783"/>
          <a:stretch/>
        </p:blipFill>
        <p:spPr>
          <a:xfrm flipH="1">
            <a:off x="196112" y="5572115"/>
            <a:ext cx="735067" cy="1165350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3608885" y="1668386"/>
            <a:ext cx="170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solidFill>
                  <a:schemeClr val="bg1"/>
                </a:solidFill>
              </a:rPr>
              <a:t>Footage courtesy of ESA </a:t>
            </a:r>
            <a:r>
              <a:rPr lang="en-US" sz="800" dirty="0" smtClean="0">
                <a:solidFill>
                  <a:schemeClr val="bg1"/>
                </a:solidFill>
              </a:rPr>
              <a:t>–</a:t>
            </a:r>
          </a:p>
          <a:p>
            <a:pPr algn="r"/>
            <a:r>
              <a:rPr lang="en-US" sz="800" dirty="0" smtClean="0">
                <a:solidFill>
                  <a:schemeClr val="bg1"/>
                </a:solidFill>
              </a:rPr>
              <a:t>European </a:t>
            </a:r>
            <a:r>
              <a:rPr lang="en-US" sz="800" dirty="0">
                <a:solidFill>
                  <a:schemeClr val="bg1"/>
                </a:solidFill>
              </a:rPr>
              <a:t>Space Agency</a:t>
            </a:r>
            <a:endParaRPr lang="de-DE" sz="800" dirty="0">
              <a:solidFill>
                <a:schemeClr val="bg1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3734158" y="5493676"/>
            <a:ext cx="192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/>
                </a:solidFill>
              </a:rPr>
              <a:t>McFarland, E. in: Müller, R. (2009): </a:t>
            </a:r>
            <a:r>
              <a:rPr lang="en-US" sz="800" dirty="0" err="1" smtClean="0">
                <a:solidFill>
                  <a:schemeClr val="bg1"/>
                </a:solidFill>
              </a:rPr>
              <a:t>Klassische</a:t>
            </a:r>
            <a:r>
              <a:rPr lang="en-US" sz="800" dirty="0" smtClean="0">
                <a:solidFill>
                  <a:schemeClr val="bg1"/>
                </a:solidFill>
              </a:rPr>
              <a:t> </a:t>
            </a:r>
            <a:r>
              <a:rPr lang="en-US" sz="800" dirty="0" err="1" smtClean="0">
                <a:solidFill>
                  <a:schemeClr val="bg1"/>
                </a:solidFill>
              </a:rPr>
              <a:t>Mechanik</a:t>
            </a:r>
            <a:r>
              <a:rPr lang="en-US" sz="800" dirty="0" smtClean="0">
                <a:solidFill>
                  <a:schemeClr val="bg1"/>
                </a:solidFill>
              </a:rPr>
              <a:t>, </a:t>
            </a:r>
            <a:r>
              <a:rPr lang="en-US" sz="800" dirty="0" err="1" smtClean="0">
                <a:solidFill>
                  <a:schemeClr val="bg1"/>
                </a:solidFill>
              </a:rPr>
              <a:t>DeGruyter</a:t>
            </a:r>
            <a:r>
              <a:rPr lang="en-US" sz="800" dirty="0" smtClean="0">
                <a:solidFill>
                  <a:schemeClr val="bg1"/>
                </a:solidFill>
              </a:rPr>
              <a:t>, Berlin.</a:t>
            </a:r>
            <a:endParaRPr lang="de-DE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62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5517232"/>
            <a:ext cx="1176264" cy="1219124"/>
          </a:xfrm>
          <a:prstGeom prst="rect">
            <a:avLst/>
          </a:prstGeom>
        </p:spPr>
      </p:pic>
      <p:sp>
        <p:nvSpPr>
          <p:cNvPr id="6" name="Abgerundete rechteckige Legende 5"/>
          <p:cNvSpPr/>
          <p:nvPr/>
        </p:nvSpPr>
        <p:spPr>
          <a:xfrm>
            <a:off x="4932040" y="476672"/>
            <a:ext cx="3384376" cy="4752529"/>
          </a:xfrm>
          <a:prstGeom prst="wedgeRoundRectCallout">
            <a:avLst>
              <a:gd name="adj1" fmla="val 41573"/>
              <a:gd name="adj2" fmla="val 63337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Pedro übt eine Kraft auf Alexander nach rechts aus. Daher fängt Alexander an, sich nach hinten zu bewegen. </a:t>
            </a:r>
          </a:p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Gleichzeitig übt aber auch Alexander eine Kraft auf Pedro nach links aus. Daher fängt auch Pedro an, sich nach  hinten zu bewegen. </a:t>
            </a: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53977" y="4271559"/>
            <a:ext cx="3982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Pedro			Alexander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409" y="864096"/>
            <a:ext cx="4069025" cy="32849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381109" y="2421408"/>
                <a:ext cx="2117054" cy="4315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de-DE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𝐴𝑙𝑒𝑥𝑎𝑛𝑑𝑒𝑟</m:t>
                          </m:r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𝑎𝑢𝑓</m:t>
                          </m:r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𝑃𝑒𝑑𝑟𝑜</m:t>
                          </m:r>
                        </m:sub>
                      </m:sSub>
                    </m:oMath>
                  </m:oMathPara>
                </a14:m>
                <a:endParaRPr lang="de-DE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109" y="2421408"/>
                <a:ext cx="2117054" cy="431528"/>
              </a:xfrm>
              <a:prstGeom prst="rect">
                <a:avLst/>
              </a:prstGeom>
              <a:blipFill rotWithShape="0">
                <a:blip r:embed="rId4"/>
                <a:stretch>
                  <a:fillRect t="-19718" b="-845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2416802" y="3382064"/>
                <a:ext cx="2128531" cy="4315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de-DE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lang="de-DE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𝑃𝑒𝑑𝑟𝑜</m:t>
                          </m:r>
                          <m:r>
                            <a:rPr lang="de-DE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de-DE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𝑎𝑢𝑓</m:t>
                          </m:r>
                          <m:r>
                            <a:rPr lang="de-DE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de-DE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𝐴𝑙𝑒𝑥𝑎𝑛𝑑𝑒𝑟</m:t>
                          </m:r>
                        </m:sub>
                      </m:sSub>
                    </m:oMath>
                  </m:oMathPara>
                </a14:m>
                <a:endParaRPr lang="de-DE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6802" y="3382064"/>
                <a:ext cx="2128531" cy="431528"/>
              </a:xfrm>
              <a:prstGeom prst="rect">
                <a:avLst/>
              </a:prstGeom>
              <a:blipFill rotWithShape="0">
                <a:blip r:embed="rId5"/>
                <a:stretch>
                  <a:fillRect t="-19718" b="-704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uppieren 10"/>
          <p:cNvGrpSpPr/>
          <p:nvPr/>
        </p:nvGrpSpPr>
        <p:grpSpPr>
          <a:xfrm>
            <a:off x="2411760" y="3140968"/>
            <a:ext cx="576064" cy="144016"/>
            <a:chOff x="2411760" y="3068960"/>
            <a:chExt cx="576064" cy="144016"/>
          </a:xfrm>
        </p:grpSpPr>
        <p:cxnSp>
          <p:nvCxnSpPr>
            <p:cNvPr id="5" name="Gerade Verbindung mit Pfeil 4"/>
            <p:cNvCxnSpPr/>
            <p:nvPr/>
          </p:nvCxnSpPr>
          <p:spPr>
            <a:xfrm>
              <a:off x="2498163" y="3140968"/>
              <a:ext cx="489661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Ellipse 9"/>
            <p:cNvSpPr/>
            <p:nvPr/>
          </p:nvSpPr>
          <p:spPr>
            <a:xfrm>
              <a:off x="2411760" y="3068960"/>
              <a:ext cx="135496" cy="14401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3" name="Gruppieren 12"/>
          <p:cNvGrpSpPr/>
          <p:nvPr/>
        </p:nvGrpSpPr>
        <p:grpSpPr>
          <a:xfrm flipH="1">
            <a:off x="1611082" y="3140968"/>
            <a:ext cx="576064" cy="144016"/>
            <a:chOff x="2411760" y="3068960"/>
            <a:chExt cx="576064" cy="144016"/>
          </a:xfrm>
          <a:solidFill>
            <a:srgbClr val="FF0000"/>
          </a:solidFill>
        </p:grpSpPr>
        <p:cxnSp>
          <p:nvCxnSpPr>
            <p:cNvPr id="14" name="Gerade Verbindung mit Pfeil 13"/>
            <p:cNvCxnSpPr/>
            <p:nvPr/>
          </p:nvCxnSpPr>
          <p:spPr>
            <a:xfrm>
              <a:off x="2498163" y="3140968"/>
              <a:ext cx="489661" cy="0"/>
            </a:xfrm>
            <a:prstGeom prst="straightConnector1">
              <a:avLst/>
            </a:prstGeom>
            <a:grpFill/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Ellipse 14"/>
            <p:cNvSpPr/>
            <p:nvPr/>
          </p:nvSpPr>
          <p:spPr>
            <a:xfrm>
              <a:off x="2411760" y="3068960"/>
              <a:ext cx="135496" cy="144016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6" name="Textfeld 15"/>
          <p:cNvSpPr txBox="1"/>
          <p:nvPr/>
        </p:nvSpPr>
        <p:spPr>
          <a:xfrm>
            <a:off x="2832894" y="3846530"/>
            <a:ext cx="170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solidFill>
                  <a:schemeClr val="bg1"/>
                </a:solidFill>
              </a:rPr>
              <a:t>Footage courtesy of ESA </a:t>
            </a:r>
            <a:r>
              <a:rPr lang="en-US" sz="800" dirty="0" smtClean="0">
                <a:solidFill>
                  <a:schemeClr val="bg1"/>
                </a:solidFill>
              </a:rPr>
              <a:t>–</a:t>
            </a:r>
          </a:p>
          <a:p>
            <a:pPr algn="r"/>
            <a:r>
              <a:rPr lang="en-US" sz="800" dirty="0" smtClean="0">
                <a:solidFill>
                  <a:schemeClr val="bg1"/>
                </a:solidFill>
              </a:rPr>
              <a:t>European </a:t>
            </a:r>
            <a:r>
              <a:rPr lang="en-US" sz="800" dirty="0">
                <a:solidFill>
                  <a:schemeClr val="bg1"/>
                </a:solidFill>
              </a:rPr>
              <a:t>Space Agency</a:t>
            </a:r>
            <a:endParaRPr lang="de-DE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10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bgerundete rechteckige Legende 5"/>
          <p:cNvSpPr/>
          <p:nvPr/>
        </p:nvSpPr>
        <p:spPr>
          <a:xfrm>
            <a:off x="4572000" y="710151"/>
            <a:ext cx="3600400" cy="4519050"/>
          </a:xfrm>
          <a:prstGeom prst="wedgeRoundRectCallout">
            <a:avLst>
              <a:gd name="adj1" fmla="val 41573"/>
              <a:gd name="adj2" fmla="val 63337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Der Ball übt eine Kraft auf </a:t>
            </a:r>
            <a:r>
              <a:rPr lang="de-DE" sz="2400" smtClean="0">
                <a:solidFill>
                  <a:schemeClr val="tx1"/>
                </a:solidFill>
              </a:rPr>
              <a:t>den Inlinefahrer </a:t>
            </a:r>
            <a:r>
              <a:rPr lang="de-DE" sz="2400" dirty="0" smtClean="0">
                <a:solidFill>
                  <a:schemeClr val="tx1"/>
                </a:solidFill>
              </a:rPr>
              <a:t>nach links aus. Daher fängt er an, sich nach links zu bewegen. </a:t>
            </a:r>
          </a:p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Gleichzeitig übt aber auch der Inlinefahrer eine Kraft auf den Ball nach rechts aus. Daher ändert der Ball seine Bewegungsrichtung.</a:t>
            </a:r>
            <a:endParaRPr lang="de-DE" sz="2400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3168352" cy="5678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5545803"/>
            <a:ext cx="1176264" cy="1219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53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5517232"/>
            <a:ext cx="1176264" cy="1219124"/>
          </a:xfrm>
          <a:prstGeom prst="rect">
            <a:avLst/>
          </a:prstGeom>
        </p:spPr>
      </p:pic>
      <p:sp>
        <p:nvSpPr>
          <p:cNvPr id="6" name="Abgerundete rechteckige Legende 5"/>
          <p:cNvSpPr/>
          <p:nvPr/>
        </p:nvSpPr>
        <p:spPr>
          <a:xfrm>
            <a:off x="5148064" y="710151"/>
            <a:ext cx="3456384" cy="4519050"/>
          </a:xfrm>
          <a:prstGeom prst="wedgeRoundRectCallout">
            <a:avLst>
              <a:gd name="adj1" fmla="val 30775"/>
              <a:gd name="adj2" fmla="val 62924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Das Auto übt eine Kraft auf die Straße nach links aus. Daher verformt sich die Straße. </a:t>
            </a:r>
          </a:p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Gleichzeitig übt aber auch die Straße eine Kraft auf das Auto nach rechts aus. Daher bewegt sich das Auto nach vorn.</a:t>
            </a:r>
            <a:endParaRPr lang="de-DE" sz="2400" dirty="0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843" y="1844824"/>
            <a:ext cx="449093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2972381" y="4530606"/>
            <a:ext cx="192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/>
                </a:solidFill>
              </a:rPr>
              <a:t>McFarland, E. in: Müller, R. (2009): </a:t>
            </a:r>
            <a:r>
              <a:rPr lang="en-US" sz="800" dirty="0" err="1" smtClean="0">
                <a:solidFill>
                  <a:schemeClr val="bg1"/>
                </a:solidFill>
              </a:rPr>
              <a:t>Klassische</a:t>
            </a:r>
            <a:r>
              <a:rPr lang="en-US" sz="800" dirty="0" smtClean="0">
                <a:solidFill>
                  <a:schemeClr val="bg1"/>
                </a:solidFill>
              </a:rPr>
              <a:t> </a:t>
            </a:r>
            <a:r>
              <a:rPr lang="en-US" sz="800" dirty="0" err="1" smtClean="0">
                <a:solidFill>
                  <a:schemeClr val="bg1"/>
                </a:solidFill>
              </a:rPr>
              <a:t>Mechanik</a:t>
            </a:r>
            <a:r>
              <a:rPr lang="en-US" sz="800" dirty="0" smtClean="0">
                <a:solidFill>
                  <a:schemeClr val="bg1"/>
                </a:solidFill>
              </a:rPr>
              <a:t>, </a:t>
            </a:r>
            <a:r>
              <a:rPr lang="en-US" sz="800" dirty="0" err="1" smtClean="0">
                <a:solidFill>
                  <a:schemeClr val="bg1"/>
                </a:solidFill>
              </a:rPr>
              <a:t>DeGruyter</a:t>
            </a:r>
            <a:r>
              <a:rPr lang="en-US" sz="800" dirty="0" smtClean="0">
                <a:solidFill>
                  <a:schemeClr val="bg1"/>
                </a:solidFill>
              </a:rPr>
              <a:t>, Berlin.</a:t>
            </a:r>
            <a:endParaRPr lang="de-DE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53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786</Words>
  <Application>Microsoft Office PowerPoint</Application>
  <PresentationFormat>Bildschirmpräsentation (4:3)</PresentationFormat>
  <Paragraphs>62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Cambria Math</vt:lpstr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Aufgaben zur Diskussion:</vt:lpstr>
      <vt:lpstr>Fazit</vt:lpstr>
      <vt:lpstr>Gesetz zu den „Zwillingskräften“</vt:lpstr>
      <vt:lpstr>Wie würde der Physiker das erklären?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/>
  <cp:lastModifiedBy>Woellermann</cp:lastModifiedBy>
  <cp:revision>62</cp:revision>
  <cp:lastPrinted>2016-06-12T14:44:04Z</cp:lastPrinted>
  <dcterms:created xsi:type="dcterms:W3CDTF">2013-01-31T12:44:50Z</dcterms:created>
  <dcterms:modified xsi:type="dcterms:W3CDTF">2019-08-21T12:52:25Z</dcterms:modified>
</cp:coreProperties>
</file>